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60" r:id="rId5"/>
    <p:sldId id="261" r:id="rId6"/>
    <p:sldId id="262" r:id="rId7"/>
    <p:sldId id="258" r:id="rId8"/>
    <p:sldId id="280" r:id="rId9"/>
    <p:sldId id="259" r:id="rId10"/>
    <p:sldId id="263" r:id="rId11"/>
    <p:sldId id="265" r:id="rId12"/>
    <p:sldId id="272" r:id="rId13"/>
    <p:sldId id="286" r:id="rId14"/>
    <p:sldId id="266" r:id="rId15"/>
    <p:sldId id="273" r:id="rId16"/>
    <p:sldId id="264" r:id="rId17"/>
    <p:sldId id="268" r:id="rId18"/>
    <p:sldId id="283" r:id="rId19"/>
    <p:sldId id="271" r:id="rId20"/>
    <p:sldId id="267" r:id="rId21"/>
    <p:sldId id="275" r:id="rId22"/>
    <p:sldId id="277" r:id="rId23"/>
    <p:sldId id="274" r:id="rId24"/>
    <p:sldId id="276" r:id="rId25"/>
    <p:sldId id="282" r:id="rId26"/>
    <p:sldId id="284" r:id="rId27"/>
    <p:sldId id="285" r:id="rId28"/>
    <p:sldId id="287" r:id="rId29"/>
    <p:sldId id="288" r:id="rId30"/>
    <p:sldId id="289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2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027D-3F86-4CB0-AABF-256A2E098A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7CF3-759C-4DC9-B60A-7BD229FD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abyking.github.io/papers/aaai-201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1135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repl4nlp201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84976" cy="238760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Exploring </a:t>
            </a:r>
            <a:r>
              <a:rPr lang="en-US" sz="4400" b="1" dirty="0" smtClean="0"/>
              <a:t>Interpretable</a:t>
            </a:r>
            <a:r>
              <a:rPr lang="en-US" sz="4400" dirty="0" smtClean="0"/>
              <a:t> </a:t>
            </a:r>
            <a:r>
              <a:rPr lang="en-US" sz="4400" dirty="0" smtClean="0"/>
              <a:t>Quantum </a:t>
            </a:r>
            <a:r>
              <a:rPr lang="en-US" sz="4400" dirty="0" smtClean="0"/>
              <a:t>Representation for language understanding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370" y="4899392"/>
            <a:ext cx="9144000" cy="1655762"/>
          </a:xfrm>
        </p:spPr>
        <p:txBody>
          <a:bodyPr/>
          <a:lstStyle/>
          <a:p>
            <a:pPr algn="r"/>
            <a:endParaRPr lang="en-US" altLang="zh-CN" dirty="0" smtClean="0"/>
          </a:p>
          <a:p>
            <a:pPr algn="r"/>
            <a:r>
              <a:rPr lang="en-US" altLang="zh-CN" b="1" dirty="0" err="1" smtClean="0"/>
              <a:t>Benyou</a:t>
            </a:r>
            <a:r>
              <a:rPr lang="en-US" altLang="zh-CN" b="1" dirty="0" smtClean="0"/>
              <a:t> </a:t>
            </a:r>
            <a:r>
              <a:rPr lang="en-US" altLang="zh-CN" b="1" dirty="0"/>
              <a:t>W</a:t>
            </a:r>
            <a:r>
              <a:rPr lang="en-US" altLang="zh-CN" b="1" dirty="0" smtClean="0"/>
              <a:t>ang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Qiuchi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Prayag</a:t>
            </a:r>
            <a:r>
              <a:rPr lang="en-US" altLang="zh-CN" dirty="0" smtClean="0"/>
              <a:t> Tiwari, Massimo </a:t>
            </a:r>
            <a:r>
              <a:rPr lang="en-US" altLang="zh-CN" dirty="0" err="1" smtClean="0"/>
              <a:t>Melucci</a:t>
            </a:r>
            <a:endParaRPr lang="en-US" altLang="zh-CN" dirty="0" smtClean="0"/>
          </a:p>
          <a:p>
            <a:pPr algn="r"/>
            <a:r>
              <a:rPr lang="en-US" dirty="0" smtClean="0"/>
              <a:t>University of </a:t>
            </a:r>
            <a:r>
              <a:rPr lang="en-US" dirty="0" err="1" smtClean="0"/>
              <a:t>Padova</a:t>
            </a:r>
            <a:endParaRPr lang="en-US" dirty="0"/>
          </a:p>
        </p:txBody>
      </p:sp>
      <p:pic>
        <p:nvPicPr>
          <p:cNvPr id="1026" name="Picture 2" descr="UNI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1" y="110513"/>
            <a:ext cx="29718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764" y="123960"/>
            <a:ext cx="1306606" cy="13066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394" y="6185822"/>
            <a:ext cx="138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18/</a:t>
            </a:r>
            <a:r>
              <a:rPr lang="en-US" altLang="zh-CN" dirty="0" err="1" smtClean="0"/>
              <a:t>sep</a:t>
            </a:r>
            <a:r>
              <a:rPr lang="en-US" altLang="zh-CN" dirty="0" smtClean="0"/>
              <a:t>/2018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1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self-</a:t>
            </a:r>
            <a:r>
              <a:rPr lang="en-US" b="1" i="1" dirty="0" smtClean="0"/>
              <a:t>explainable</a:t>
            </a:r>
            <a:r>
              <a:rPr lang="en-US" dirty="0" smtClean="0"/>
              <a:t> subcomponents in end2end network</a:t>
            </a:r>
          </a:p>
          <a:p>
            <a:endParaRPr lang="en-US" dirty="0"/>
          </a:p>
          <a:p>
            <a:r>
              <a:rPr lang="en-US" dirty="0" smtClean="0"/>
              <a:t>Provides more </a:t>
            </a:r>
            <a:r>
              <a:rPr lang="en-US" b="1" dirty="0" smtClean="0"/>
              <a:t>transparency</a:t>
            </a:r>
            <a:r>
              <a:rPr lang="en-US" dirty="0" smtClean="0"/>
              <a:t> as well as </a:t>
            </a:r>
            <a:r>
              <a:rPr lang="en-US" altLang="zh-CN" b="1" dirty="0"/>
              <a:t>Post-hoc </a:t>
            </a:r>
            <a:r>
              <a:rPr lang="en-US" altLang="zh-CN" b="1" dirty="0" smtClean="0"/>
              <a:t>explanations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Theoretically-sound </a:t>
            </a:r>
            <a:r>
              <a:rPr lang="en-US" dirty="0" smtClean="0"/>
              <a:t>network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2532062"/>
            <a:ext cx="10515600" cy="19129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to End language model for QA [AAAI 2018]</a:t>
            </a:r>
          </a:p>
          <a:p>
            <a:r>
              <a:rPr lang="en-US" dirty="0" smtClean="0"/>
              <a:t>Quantum Many body function for language model in QA </a:t>
            </a:r>
            <a:r>
              <a:rPr lang="en-US" b="1" dirty="0" smtClean="0"/>
              <a:t>[CIKM 2018]</a:t>
            </a:r>
          </a:p>
          <a:p>
            <a:r>
              <a:rPr lang="en-US" dirty="0" smtClean="0"/>
              <a:t>Quantum-inspired word Embedding [ACL REP4NLP 2018]</a:t>
            </a:r>
          </a:p>
          <a:p>
            <a:r>
              <a:rPr lang="en-US" b="1" dirty="0" err="1" smtClean="0"/>
              <a:t>Hibert</a:t>
            </a:r>
            <a:r>
              <a:rPr lang="en-US" b="1" dirty="0" smtClean="0"/>
              <a:t> Semantic Space [In process]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711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End-2-end Language model for QA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5" y="2452866"/>
            <a:ext cx="10628571" cy="2866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899" y="6081711"/>
            <a:ext cx="1150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Zhang Peng,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Jiabing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 Zhan,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End-to-End Quantum-like Language Models with Application to Question Answering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AAAI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Metric/similarity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sz="2400" dirty="0" smtClean="0"/>
                  <a:t>[e.g. </a:t>
                </a:r>
                <a:r>
                  <a:rPr lang="en-US" altLang="zh-CN" sz="2400" b="1" dirty="0" err="1" smtClean="0"/>
                  <a:t>tr</a:t>
                </a:r>
                <a:r>
                  <a:rPr lang="en-US" altLang="zh-CN" sz="24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) </a:t>
                </a:r>
                <a:r>
                  <a:rPr lang="en-US" altLang="zh-CN" sz="24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𝐜𝐧𝐧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]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Not theoretically-sound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 smtClean="0"/>
                  <a:t>) can not obtain the maximum value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Can not guarantee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/>
                  <a:t>) +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r>
                  <a:rPr lang="en-US" altLang="zh-CN" dirty="0" smtClean="0"/>
                  <a:t> 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Ignoring the mathematical property of density matrix (probability distribution)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</a:t>
                </a:r>
                <a:r>
                  <a:rPr lang="en-US" altLang="zh-CN" dirty="0" smtClean="0"/>
                  <a:t>thers</a:t>
                </a:r>
              </a:p>
              <a:p>
                <a:pPr lvl="1"/>
                <a:r>
                  <a:rPr lang="en-US" altLang="zh-CN" dirty="0" smtClean="0"/>
                  <a:t>Real-valued based instead of complex-valued</a:t>
                </a:r>
              </a:p>
              <a:p>
                <a:pPr lvl="1"/>
                <a:r>
                  <a:rPr lang="en-US" altLang="zh-CN" dirty="0" smtClean="0"/>
                  <a:t>Can not </a:t>
                </a:r>
                <a:r>
                  <a:rPr lang="en-US" altLang="zh-CN" dirty="0"/>
                  <a:t>guarantee </a:t>
                </a:r>
                <a:r>
                  <a:rPr lang="en-US" altLang="zh-CN" dirty="0" smtClean="0"/>
                  <a:t>the unity length of density matrix.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many-body function for LM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2" y="1385888"/>
            <a:ext cx="10097395" cy="4471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800" y="6211669"/>
            <a:ext cx="1183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 Zhang, Zhan Su,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Lipeng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Zhang,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Wang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Song. 2018. A Quantum Many-body Wave Function Inspired Language Modeling Approach,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CIKM 2018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word-embedding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Super-linearity superposition with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4" y="2953690"/>
            <a:ext cx="8787672" cy="1536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650" y="5988734"/>
            <a:ext cx="1116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Qiuchi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Uprety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Sagar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 </a:t>
            </a:r>
            <a:r>
              <a:rPr lang="en-US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Benyou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Song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Dawei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Quantum-inspired Complex Word Embedding,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ACL 2018 3rd Workshop on Representation Learning for NLP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ACL 2018 RepL4NLP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07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 Semantic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Unify</a:t>
            </a:r>
            <a:r>
              <a:rPr lang="en-US" dirty="0" smtClean="0"/>
              <a:t> these four things in a complex-valued space</a:t>
            </a:r>
          </a:p>
          <a:p>
            <a:pPr lvl="1"/>
            <a:r>
              <a:rPr lang="en-US" dirty="0" err="1" smtClean="0"/>
              <a:t>Sememes</a:t>
            </a:r>
            <a:endParaRPr lang="en-US" dirty="0" smtClean="0"/>
          </a:p>
          <a:p>
            <a:pPr lvl="1"/>
            <a:r>
              <a:rPr lang="en-US" dirty="0" smtClean="0"/>
              <a:t>Word</a:t>
            </a:r>
          </a:p>
          <a:p>
            <a:pPr lvl="1"/>
            <a:r>
              <a:rPr lang="en-US" dirty="0" smtClean="0"/>
              <a:t>Phrase/Sentence/Documents</a:t>
            </a:r>
            <a:endParaRPr lang="en-US" dirty="0"/>
          </a:p>
          <a:p>
            <a:pPr lvl="1"/>
            <a:r>
              <a:rPr lang="en-US" dirty="0" smtClean="0"/>
              <a:t>Topic as measurements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67316"/>
            <a:ext cx="6898671" cy="3544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Sememes</a:t>
            </a:r>
            <a:r>
              <a:rPr lang="en-US" altLang="zh-CN" dirty="0" smtClean="0"/>
              <a:t> as basic state</a:t>
            </a:r>
          </a:p>
          <a:p>
            <a:r>
              <a:rPr lang="en-US" dirty="0" smtClean="0"/>
              <a:t>Word as superstition state</a:t>
            </a:r>
          </a:p>
          <a:p>
            <a:r>
              <a:rPr lang="en-US" dirty="0" smtClean="0"/>
              <a:t>Sentence as mixed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3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word embedding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Dimension: the number of </a:t>
            </a:r>
          </a:p>
          <a:p>
            <a:r>
              <a:rPr lang="en-US" altLang="zh-CN" dirty="0" smtClean="0"/>
              <a:t>Length :  weight</a:t>
            </a:r>
          </a:p>
          <a:p>
            <a:r>
              <a:rPr lang="en-US" altLang="zh-CN" dirty="0" smtClean="0"/>
              <a:t>Amplitude part:  meaning </a:t>
            </a:r>
          </a:p>
          <a:p>
            <a:r>
              <a:rPr lang="en-US" altLang="zh-CN" dirty="0" smtClean="0"/>
              <a:t>Phase part:  polarity ?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How to infer the overall </a:t>
            </a:r>
            <a:r>
              <a:rPr lang="en-US" altLang="zh-CN" dirty="0"/>
              <a:t>polarity </a:t>
            </a:r>
            <a:r>
              <a:rPr lang="en-US" altLang="zh-CN" dirty="0" smtClean="0"/>
              <a:t> from the </a:t>
            </a:r>
            <a:r>
              <a:rPr lang="en-US" altLang="zh-CN" dirty="0"/>
              <a:t>polarity </a:t>
            </a:r>
            <a:r>
              <a:rPr lang="en-US" altLang="zh-CN" dirty="0" smtClean="0"/>
              <a:t> of each words?</a:t>
            </a:r>
          </a:p>
          <a:p>
            <a:pPr lvl="1"/>
            <a:r>
              <a:rPr lang="en-US" altLang="zh-CN" dirty="0" smtClean="0"/>
              <a:t>Is there any quantum phenomena here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05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Trainable Measurements for sentence classification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43370"/>
            <a:ext cx="5309490" cy="46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3123" cy="1325563"/>
          </a:xfrm>
        </p:spPr>
        <p:txBody>
          <a:bodyPr/>
          <a:lstStyle/>
          <a:p>
            <a:r>
              <a:rPr lang="en-US" dirty="0" smtClean="0"/>
              <a:t>Done with the collaboration</a:t>
            </a:r>
            <a:endParaRPr lang="en-US" dirty="0"/>
          </a:p>
        </p:txBody>
      </p:sp>
      <p:pic>
        <p:nvPicPr>
          <p:cNvPr id="4" name="Picture 4" descr="ESR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61" y="2286593"/>
            <a:ext cx="1688856" cy="16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R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81" y="2259134"/>
            <a:ext cx="1641963" cy="1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08" y="1797597"/>
            <a:ext cx="1588891" cy="2208127"/>
          </a:xfrm>
          <a:prstGeom prst="rect">
            <a:avLst/>
          </a:prstGeom>
        </p:spPr>
      </p:pic>
      <p:pic>
        <p:nvPicPr>
          <p:cNvPr id="2054" name="Picture 6" descr="http://cs.tju.edu.cn/faculty/zhangpeng/images/pe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74" y="4317538"/>
            <a:ext cx="1414586" cy="20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23" y="4497001"/>
            <a:ext cx="1910860" cy="1841374"/>
          </a:xfrm>
          <a:prstGeom prst="rect">
            <a:avLst/>
          </a:prstGeom>
        </p:spPr>
      </p:pic>
      <p:pic>
        <p:nvPicPr>
          <p:cNvPr id="2056" name="Picture 8" descr="ESR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9" y="4497001"/>
            <a:ext cx="1909642" cy="179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9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3" y="2222447"/>
            <a:ext cx="10409957" cy="33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2138605"/>
            <a:ext cx="106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meaning for our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1" y="2475071"/>
            <a:ext cx="10742857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24" y="2089347"/>
            <a:ext cx="5580952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7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for our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70" y="2120901"/>
            <a:ext cx="6352059" cy="2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Implements for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29" y="1690688"/>
            <a:ext cx="8786141" cy="49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0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76" y="2353235"/>
            <a:ext cx="11597448" cy="2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8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1" y="2639635"/>
            <a:ext cx="3974724" cy="2340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6" y="2786841"/>
            <a:ext cx="3948953" cy="2192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2786841"/>
            <a:ext cx="3590365" cy="2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Weights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61" y="2622176"/>
            <a:ext cx="5073669" cy="2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measurements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9" y="2341082"/>
            <a:ext cx="5499301" cy="2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8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Motivation: Interpretability in end2end network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Method: Hilbert Semantic Space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Applications: language representation and matching</a:t>
            </a:r>
          </a:p>
          <a:p>
            <a:pPr lvl="1"/>
            <a:r>
              <a:rPr lang="en-US" altLang="zh-CN" dirty="0" smtClean="0"/>
              <a:t>Text classification</a:t>
            </a:r>
          </a:p>
          <a:p>
            <a:pPr lvl="1"/>
            <a:r>
              <a:rPr lang="en-US" altLang="zh-CN" dirty="0" smtClean="0"/>
              <a:t>Matching with question answering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5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Ablation Test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55" y="2622176"/>
            <a:ext cx="4941091" cy="19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concrete physical meaning</a:t>
            </a:r>
          </a:p>
          <a:p>
            <a:r>
              <a:rPr lang="en-US" dirty="0" smtClean="0"/>
              <a:t>Self-explainable subcomponents</a:t>
            </a:r>
          </a:p>
          <a:p>
            <a:r>
              <a:rPr lang="en-US" dirty="0" smtClean="0"/>
              <a:t>More constrain for the subcomponents</a:t>
            </a:r>
          </a:p>
          <a:p>
            <a:r>
              <a:rPr lang="en-US" dirty="0" smtClean="0"/>
              <a:t>Guided by Quantum probability theory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 with this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Explore high-dimension </a:t>
            </a:r>
            <a:r>
              <a:rPr lang="en-US" b="1" dirty="0" smtClean="0"/>
              <a:t>tensor network </a:t>
            </a:r>
            <a:r>
              <a:rPr lang="en-US" dirty="0" smtClean="0"/>
              <a:t>with Quantum representation</a:t>
            </a:r>
          </a:p>
          <a:p>
            <a:r>
              <a:rPr lang="en-US" b="1" dirty="0" smtClean="0"/>
              <a:t>Capsule</a:t>
            </a:r>
            <a:r>
              <a:rPr lang="en-US" dirty="0" smtClean="0"/>
              <a:t> Network with Quantum insights</a:t>
            </a:r>
          </a:p>
          <a:p>
            <a:r>
              <a:rPr lang="en-US" dirty="0" smtClean="0"/>
              <a:t>Incorporating more knowledge (e.g. </a:t>
            </a:r>
            <a:r>
              <a:rPr lang="en-US" altLang="zh-CN" dirty="0" smtClean="0"/>
              <a:t>word Polarity</a:t>
            </a:r>
            <a:r>
              <a:rPr lang="en-US" dirty="0" smtClean="0"/>
              <a:t>)  in phase part</a:t>
            </a:r>
          </a:p>
          <a:p>
            <a:r>
              <a:rPr lang="en-US" dirty="0" smtClean="0"/>
              <a:t>Multi-task setting to transfer learned measurement to similar tasks</a:t>
            </a:r>
          </a:p>
          <a:p>
            <a:r>
              <a:rPr lang="en-US" dirty="0" smtClean="0"/>
              <a:t>Exploring the language generating task (unitary transform)</a:t>
            </a:r>
          </a:p>
          <a:p>
            <a:r>
              <a:rPr lang="en-US" dirty="0" smtClean="0"/>
              <a:t>Cross-language entanglement</a:t>
            </a:r>
          </a:p>
          <a:p>
            <a:r>
              <a:rPr lang="en-US" dirty="0" smtClean="0"/>
              <a:t>Exploring position-aware quantum representation for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in end-to-end Paradigm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18494"/>
            <a:ext cx="6096000" cy="3429000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95889"/>
            <a:ext cx="22442" cy="65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039" y="6127234"/>
            <a:ext cx="499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https://www.youtube.com/watch?v=TYpBJ71VW9g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Pipeline</a:t>
            </a:r>
            <a:r>
              <a:rPr lang="en-US" dirty="0" smtClean="0"/>
              <a:t> example for text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8600" y="18891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tokenizering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98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Rerank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831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Prerank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36830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83100" y="1978025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67600" y="2044700"/>
            <a:ext cx="1790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Removing </a:t>
            </a:r>
            <a:r>
              <a:rPr lang="en-US" dirty="0" err="1" smtClean="0"/>
              <a:t>stopwords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6700" y="5295901"/>
            <a:ext cx="25971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multiple results from different 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7900" y="5295901"/>
            <a:ext cx="2184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some contents if necessary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4925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438900" y="2177256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969249" y="3119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77000" y="3919537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492499" y="3924299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2000250" y="47069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264400" y="5532438"/>
            <a:ext cx="7874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2400" y="2057400"/>
            <a:ext cx="1104900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62949" y="5439965"/>
            <a:ext cx="2152652" cy="5246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</a:t>
            </a:r>
            <a:r>
              <a:rPr lang="en-US" altLang="zh-CN" dirty="0" smtClean="0"/>
              <a:t>mechanism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76900" y="227330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6100" y="3009900"/>
            <a:ext cx="435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</a:t>
            </a:r>
            <a:r>
              <a:rPr lang="en-US" dirty="0" smtClean="0"/>
              <a:t>accumulat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altLang="zh-CN" dirty="0" smtClean="0"/>
              <a:t>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Less involvement  with Human beings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Improve performance with shared features of the downstream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 and upstream tasks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009899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adjust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 transfer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dirty="0" smtClean="0"/>
              <a:t>Hard to understand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5200" y="5731945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End to End mechanism, but in a fine-grained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b="1" dirty="0" smtClean="0"/>
              <a:t>Interpretability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dirty="0" smtClean="0"/>
              <a:t>ost-hoc explanations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 a </a:t>
            </a:r>
            <a:r>
              <a:rPr lang="en-US" b="1" dirty="0" smtClean="0"/>
              <a:t>learned model </a:t>
            </a:r>
            <a:r>
              <a:rPr lang="en-US" dirty="0" smtClean="0"/>
              <a:t>and draw some kind of useful insights 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V</a:t>
            </a:r>
            <a:r>
              <a:rPr lang="en-US" dirty="0" smtClean="0"/>
              <a:t>isualization in machine translation [Liu Yang &amp;</a:t>
            </a:r>
            <a:r>
              <a:rPr lang="en-US" dirty="0" err="1" smtClean="0"/>
              <a:t>Maosong</a:t>
            </a:r>
            <a:r>
              <a:rPr lang="en-US" dirty="0" smtClean="0"/>
              <a:t> Sun ACL 2017]</a:t>
            </a:r>
          </a:p>
          <a:p>
            <a:endParaRPr lang="en-US" dirty="0" smtClean="0"/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Targeting ``how does the model work?'' and seeks to provide some way to understand the core mechanisms</a:t>
            </a:r>
          </a:p>
          <a:p>
            <a:pPr lvl="1"/>
            <a:r>
              <a:rPr lang="en-US" dirty="0" smtClean="0"/>
              <a:t>E.g. Capsule Network [Hinton NIPS 2017]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5942568"/>
            <a:ext cx="1196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Zachary C Lipton. The mythos of model interpretability. </a:t>
            </a:r>
            <a:r>
              <a:rPr lang="en-US" sz="1400" dirty="0" err="1" smtClean="0"/>
              <a:t>arXiv</a:t>
            </a:r>
            <a:r>
              <a:rPr lang="en-US" sz="1400" dirty="0" smtClean="0"/>
              <a:t> preprint arXiv:1606.03490, 2016</a:t>
            </a:r>
            <a:r>
              <a:rPr lang="zh-CN" altLang="en-US" sz="1400" dirty="0" smtClean="0"/>
              <a:t>， </a:t>
            </a:r>
            <a:r>
              <a:rPr lang="en-US" sz="1400" b="1" dirty="0"/>
              <a:t> ICML </a:t>
            </a:r>
            <a:r>
              <a:rPr lang="en-US" sz="1400" dirty="0"/>
              <a:t>Workshop on Human Interpretability in Machine Learning</a:t>
            </a:r>
            <a:endParaRPr lang="en-US" sz="1400" dirty="0" smtClean="0"/>
          </a:p>
          <a:p>
            <a:r>
              <a:rPr lang="en-US" sz="1400" dirty="0" err="1" smtClean="0"/>
              <a:t>Yanzhuo</a:t>
            </a:r>
            <a:r>
              <a:rPr lang="en-US" sz="1400" dirty="0" smtClean="0"/>
              <a:t> Ding, Yang Liu, </a:t>
            </a:r>
            <a:r>
              <a:rPr lang="en-US" sz="1400" dirty="0" err="1" smtClean="0"/>
              <a:t>Huanbo</a:t>
            </a:r>
            <a:r>
              <a:rPr lang="en-US" sz="1400" dirty="0" smtClean="0"/>
              <a:t> Luan, and </a:t>
            </a:r>
            <a:r>
              <a:rPr lang="en-US" sz="1400" dirty="0" err="1" smtClean="0"/>
              <a:t>Maosong</a:t>
            </a:r>
            <a:r>
              <a:rPr lang="en-US" sz="1400" dirty="0" smtClean="0"/>
              <a:t> Sun. Visualizing and understanding neural machine translation. </a:t>
            </a:r>
            <a:r>
              <a:rPr lang="en-US" altLang="zh-CN" sz="1400" b="1" dirty="0" smtClean="0"/>
              <a:t>ACL</a:t>
            </a:r>
            <a:r>
              <a:rPr lang="en-US" sz="1400" dirty="0" smtClean="0"/>
              <a:t>, volume 1, pages 1150–1159, 2017.</a:t>
            </a:r>
          </a:p>
          <a:p>
            <a:r>
              <a:rPr lang="en-US" sz="1400" dirty="0" err="1" smtClean="0"/>
              <a:t>Sabour</a:t>
            </a:r>
            <a:r>
              <a:rPr lang="en-US" sz="1400" dirty="0" smtClean="0"/>
              <a:t> S, </a:t>
            </a:r>
            <a:r>
              <a:rPr lang="en-US" sz="1400" dirty="0" err="1" smtClean="0"/>
              <a:t>Frosst</a:t>
            </a:r>
            <a:r>
              <a:rPr lang="en-US" sz="1400" dirty="0" smtClean="0"/>
              <a:t> N, Hinton G E. Dynamic routing between capsules[C]//</a:t>
            </a:r>
            <a:r>
              <a:rPr lang="en-US" sz="1400" b="1" dirty="0" smtClean="0"/>
              <a:t>NIPS . 2017</a:t>
            </a:r>
            <a:r>
              <a:rPr lang="en-US" sz="1400" dirty="0" smtClean="0"/>
              <a:t>: 3856-3866.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9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Interpretability</a:t>
            </a:r>
            <a:r>
              <a:rPr lang="en-US" altLang="zh-CN" b="1" dirty="0" smtClean="0"/>
              <a:t>: 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For a given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2800" dirty="0" smtClean="0"/>
                  <a:t>, we normalize it with </a:t>
                </a:r>
                <a:r>
                  <a:rPr lang="en-US" altLang="zh-CN" sz="2800" b="1" dirty="0" err="1" smtClean="0"/>
                  <a:t>softmax</a:t>
                </a:r>
                <a:r>
                  <a:rPr lang="en-US" altLang="zh-CN" sz="2800" dirty="0" smtClean="0"/>
                  <a:t> thus guarantee their sum equals to 0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/>
                              <m: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2800" dirty="0" smtClean="0"/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" y="1855693"/>
                <a:ext cx="10390094" cy="1768626"/>
              </a:xfrm>
              <a:prstGeom prst="rect">
                <a:avLst/>
              </a:prstGeom>
              <a:blipFill rotWithShape="0">
                <a:blip r:embed="rId2"/>
                <a:stretch>
                  <a:fillRect l="-1174" t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NMT Attention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NMT Attent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5" y="3553385"/>
            <a:ext cx="2657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Show, Attend and Tell Attention Visualiz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Teaching Machines to Read And Comprehend Atten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4" y="4303561"/>
            <a:ext cx="4655375" cy="20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w, Attend and Tell Attention Visualiz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85" y="3983537"/>
            <a:ext cx="3597134" cy="26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3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each subcomponents in the End-2-end architecture with a good background of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43225"/>
            <a:ext cx="10515600" cy="1082675"/>
          </a:xfrm>
        </p:spPr>
        <p:txBody>
          <a:bodyPr/>
          <a:lstStyle/>
          <a:p>
            <a:r>
              <a:rPr lang="en-US" i="1" dirty="0" smtClean="0"/>
              <a:t>Both language understanding and artificial intelligence require being able to understand bigger things from knowing about </a:t>
            </a:r>
            <a:r>
              <a:rPr lang="en-US" i="1" dirty="0" smtClean="0">
                <a:solidFill>
                  <a:srgbClr val="FF0000"/>
                </a:solidFill>
              </a:rPr>
              <a:t>smaller parts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9800" y="48895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Christopher Manning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524</Words>
  <Application>Microsoft Office PowerPoint</Application>
  <PresentationFormat>宽屏</PresentationFormat>
  <Paragraphs>131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Exploring Interpretable Quantum Representation for language understanding</vt:lpstr>
      <vt:lpstr>Done with the collaboration</vt:lpstr>
      <vt:lpstr>Contents</vt:lpstr>
      <vt:lpstr>Transparency in end-to-end Paradigm</vt:lpstr>
      <vt:lpstr>An Pipeline example for text processing</vt:lpstr>
      <vt:lpstr>End to end mechanism</vt:lpstr>
      <vt:lpstr>What is Interpretability</vt:lpstr>
      <vt:lpstr>Interpretability:  Attention</vt:lpstr>
      <vt:lpstr>Design each subcomponents in the End-2-end architecture with a good background of the task</vt:lpstr>
      <vt:lpstr>Motivations</vt:lpstr>
      <vt:lpstr>Related works</vt:lpstr>
      <vt:lpstr>End-2-end Language model for QA</vt:lpstr>
      <vt:lpstr>Metric/similarity for ρ_q ρ_a   [e.g. tr(ρ_q ρ_a) or f_cnn (ρ_q ρ_a)]</vt:lpstr>
      <vt:lpstr>Quantum many-body function for LM</vt:lpstr>
      <vt:lpstr>Complex word-embedding</vt:lpstr>
      <vt:lpstr>Hilbert Semantic Space</vt:lpstr>
      <vt:lpstr>Definition</vt:lpstr>
      <vt:lpstr>Complex word embedding</vt:lpstr>
      <vt:lpstr>Trainable Measurements for sentence classification  </vt:lpstr>
      <vt:lpstr>Framework</vt:lpstr>
      <vt:lpstr>Implements</vt:lpstr>
      <vt:lpstr>Physical meaning for our models</vt:lpstr>
      <vt:lpstr>Experiments </vt:lpstr>
      <vt:lpstr>Case study for our measurement</vt:lpstr>
      <vt:lpstr>Implements for matching</vt:lpstr>
      <vt:lpstr>Case study</vt:lpstr>
      <vt:lpstr>Experiments</vt:lpstr>
      <vt:lpstr>Weights</vt:lpstr>
      <vt:lpstr>Learned measurements</vt:lpstr>
      <vt:lpstr>Ablation Test</vt:lpstr>
      <vt:lpstr>Conclusion</vt:lpstr>
      <vt:lpstr>Future works with this topic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Interpretable Neural Network  by Quantum representation</dc:title>
  <dc:creator>quartz</dc:creator>
  <cp:lastModifiedBy>waby king</cp:lastModifiedBy>
  <cp:revision>23</cp:revision>
  <dcterms:created xsi:type="dcterms:W3CDTF">2018-08-31T08:37:13Z</dcterms:created>
  <dcterms:modified xsi:type="dcterms:W3CDTF">2018-09-17T14:05:27Z</dcterms:modified>
</cp:coreProperties>
</file>